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0" r:id="rId17"/>
    <p:sldId id="271" r:id="rId18"/>
    <p:sldId id="272" r:id="rId19"/>
    <p:sldId id="273" r:id="rId20"/>
    <p:sldId id="274" r:id="rId21"/>
    <p:sldId id="275" r:id="rId22"/>
    <p:sldId id="276" r:id="rId23"/>
    <p:sldId id="277" r:id="rId24"/>
    <p:sldId id="278" r:id="rId25"/>
    <p:sldId id="279" r:id="rId2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56D2A2-4B6E-4B10-9DFE-788065E0BD20}" type="datetimeFigureOut">
              <a:rPr lang="pl-PL" smtClean="0"/>
              <a:t>26.05.2023</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BEBD66-4CF7-4217-B5F9-3093B6E3C55E}" type="slidenum">
              <a:rPr lang="pl-PL" smtClean="0"/>
              <a:t>‹#›</a:t>
            </a:fld>
            <a:endParaRPr lang="pl-PL"/>
          </a:p>
        </p:txBody>
      </p:sp>
    </p:spTree>
    <p:extLst>
      <p:ext uri="{BB962C8B-B14F-4D97-AF65-F5344CB8AC3E}">
        <p14:creationId xmlns:p14="http://schemas.microsoft.com/office/powerpoint/2010/main" val="4099134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BD9166D7-20DC-457E-AB05-DCB509C07BF1}" type="datetime1">
              <a:rPr lang="pl-PL" smtClean="0"/>
              <a:t>26.05.2023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9093ECB-5434-4C8D-BBB6-880207C6AF19}" type="slidenum">
              <a:rPr lang="pl-PL" smtClean="0"/>
              <a:t>‹#›</a:t>
            </a:fld>
            <a:endParaRPr lang="pl-PL"/>
          </a:p>
        </p:txBody>
      </p:sp>
    </p:spTree>
    <p:extLst>
      <p:ext uri="{BB962C8B-B14F-4D97-AF65-F5344CB8AC3E}">
        <p14:creationId xmlns:p14="http://schemas.microsoft.com/office/powerpoint/2010/main" val="1660994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F7DB370-5B24-4084-97A7-36F6701CC8D4}" type="datetime1">
              <a:rPr lang="pl-PL" smtClean="0"/>
              <a:t>26.05.2023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9093ECB-5434-4C8D-BBB6-880207C6AF19}" type="slidenum">
              <a:rPr lang="pl-PL" smtClean="0"/>
              <a:t>‹#›</a:t>
            </a:fld>
            <a:endParaRPr lang="pl-PL"/>
          </a:p>
        </p:txBody>
      </p:sp>
    </p:spTree>
    <p:extLst>
      <p:ext uri="{BB962C8B-B14F-4D97-AF65-F5344CB8AC3E}">
        <p14:creationId xmlns:p14="http://schemas.microsoft.com/office/powerpoint/2010/main" val="3304680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B252A46-3E01-4DF7-8AFC-906ECF3488D4}" type="datetime1">
              <a:rPr lang="pl-PL" smtClean="0"/>
              <a:t>26.05.2023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9093ECB-5434-4C8D-BBB6-880207C6AF19}" type="slidenum">
              <a:rPr lang="pl-PL" smtClean="0"/>
              <a:t>‹#›</a:t>
            </a:fld>
            <a:endParaRPr lang="pl-PL"/>
          </a:p>
        </p:txBody>
      </p:sp>
    </p:spTree>
    <p:extLst>
      <p:ext uri="{BB962C8B-B14F-4D97-AF65-F5344CB8AC3E}">
        <p14:creationId xmlns:p14="http://schemas.microsoft.com/office/powerpoint/2010/main" val="1681872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B54E952-CCEA-44D7-A24F-1B8E19DA1AF3}" type="datetime1">
              <a:rPr lang="pl-PL" smtClean="0"/>
              <a:t>26.05.2023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9093ECB-5434-4C8D-BBB6-880207C6AF19}" type="slidenum">
              <a:rPr lang="pl-PL" smtClean="0"/>
              <a:t>‹#›</a:t>
            </a:fld>
            <a:endParaRPr lang="pl-PL"/>
          </a:p>
        </p:txBody>
      </p:sp>
    </p:spTree>
    <p:extLst>
      <p:ext uri="{BB962C8B-B14F-4D97-AF65-F5344CB8AC3E}">
        <p14:creationId xmlns:p14="http://schemas.microsoft.com/office/powerpoint/2010/main" val="3647322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D703C9B9-D49F-436D-B0B6-5367A0257303}" type="datetime1">
              <a:rPr lang="pl-PL" smtClean="0"/>
              <a:t>26.05.2023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9093ECB-5434-4C8D-BBB6-880207C6AF19}" type="slidenum">
              <a:rPr lang="pl-PL" smtClean="0"/>
              <a:t>‹#›</a:t>
            </a:fld>
            <a:endParaRPr lang="pl-PL"/>
          </a:p>
        </p:txBody>
      </p:sp>
    </p:spTree>
    <p:extLst>
      <p:ext uri="{BB962C8B-B14F-4D97-AF65-F5344CB8AC3E}">
        <p14:creationId xmlns:p14="http://schemas.microsoft.com/office/powerpoint/2010/main" val="16267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D2C326B-2BB0-4DD5-8933-9B0AD88AB8B2}" type="datetime1">
              <a:rPr lang="pl-PL" smtClean="0"/>
              <a:t>26.05.2023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9093ECB-5434-4C8D-BBB6-880207C6AF19}" type="slidenum">
              <a:rPr lang="pl-PL" smtClean="0"/>
              <a:t>‹#›</a:t>
            </a:fld>
            <a:endParaRPr lang="pl-PL"/>
          </a:p>
        </p:txBody>
      </p:sp>
    </p:spTree>
    <p:extLst>
      <p:ext uri="{BB962C8B-B14F-4D97-AF65-F5344CB8AC3E}">
        <p14:creationId xmlns:p14="http://schemas.microsoft.com/office/powerpoint/2010/main" val="97048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7AE44AF3-5C75-479C-9BCB-F93E56558A0F}" type="datetime1">
              <a:rPr lang="pl-PL" smtClean="0"/>
              <a:t>26.05.2023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F9093ECB-5434-4C8D-BBB6-880207C6AF19}" type="slidenum">
              <a:rPr lang="pl-PL" smtClean="0"/>
              <a:t>‹#›</a:t>
            </a:fld>
            <a:endParaRPr lang="pl-PL"/>
          </a:p>
        </p:txBody>
      </p:sp>
    </p:spTree>
    <p:extLst>
      <p:ext uri="{BB962C8B-B14F-4D97-AF65-F5344CB8AC3E}">
        <p14:creationId xmlns:p14="http://schemas.microsoft.com/office/powerpoint/2010/main" val="415320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54A04A93-4160-43CB-9475-884E143D0492}" type="datetime1">
              <a:rPr lang="pl-PL" smtClean="0"/>
              <a:t>26.05.2023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F9093ECB-5434-4C8D-BBB6-880207C6AF19}" type="slidenum">
              <a:rPr lang="pl-PL" smtClean="0"/>
              <a:t>‹#›</a:t>
            </a:fld>
            <a:endParaRPr lang="pl-PL"/>
          </a:p>
        </p:txBody>
      </p:sp>
    </p:spTree>
    <p:extLst>
      <p:ext uri="{BB962C8B-B14F-4D97-AF65-F5344CB8AC3E}">
        <p14:creationId xmlns:p14="http://schemas.microsoft.com/office/powerpoint/2010/main" val="3546450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F697FC8-E538-41EF-B13F-7B4BF908D780}" type="datetime1">
              <a:rPr lang="pl-PL" smtClean="0"/>
              <a:t>26.05.2023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F9093ECB-5434-4C8D-BBB6-880207C6AF19}" type="slidenum">
              <a:rPr lang="pl-PL" smtClean="0"/>
              <a:t>‹#›</a:t>
            </a:fld>
            <a:endParaRPr lang="pl-PL"/>
          </a:p>
        </p:txBody>
      </p:sp>
    </p:spTree>
    <p:extLst>
      <p:ext uri="{BB962C8B-B14F-4D97-AF65-F5344CB8AC3E}">
        <p14:creationId xmlns:p14="http://schemas.microsoft.com/office/powerpoint/2010/main" val="2448454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92E9FBC9-4E5E-4A4D-9C1E-A3285E37B234}" type="datetime1">
              <a:rPr lang="pl-PL" smtClean="0"/>
              <a:t>26.05.2023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9093ECB-5434-4C8D-BBB6-880207C6AF19}" type="slidenum">
              <a:rPr lang="pl-PL" smtClean="0"/>
              <a:t>‹#›</a:t>
            </a:fld>
            <a:endParaRPr lang="pl-PL"/>
          </a:p>
        </p:txBody>
      </p:sp>
    </p:spTree>
    <p:extLst>
      <p:ext uri="{BB962C8B-B14F-4D97-AF65-F5344CB8AC3E}">
        <p14:creationId xmlns:p14="http://schemas.microsoft.com/office/powerpoint/2010/main" val="3151976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A391C461-529C-4571-B866-ACC6C560F1EF}" type="datetime1">
              <a:rPr lang="pl-PL" smtClean="0"/>
              <a:t>26.05.2023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9093ECB-5434-4C8D-BBB6-880207C6AF19}" type="slidenum">
              <a:rPr lang="pl-PL" smtClean="0"/>
              <a:t>‹#›</a:t>
            </a:fld>
            <a:endParaRPr lang="pl-PL"/>
          </a:p>
        </p:txBody>
      </p:sp>
    </p:spTree>
    <p:extLst>
      <p:ext uri="{BB962C8B-B14F-4D97-AF65-F5344CB8AC3E}">
        <p14:creationId xmlns:p14="http://schemas.microsoft.com/office/powerpoint/2010/main" val="3094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86C3A3-0542-4DAF-98E9-9D5B338BC63C}" type="datetime1">
              <a:rPr lang="pl-PL" smtClean="0"/>
              <a:t>26.05.2023</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093ECB-5434-4C8D-BBB6-880207C6AF19}" type="slidenum">
              <a:rPr lang="pl-PL" smtClean="0"/>
              <a:t>‹#›</a:t>
            </a:fld>
            <a:endParaRPr lang="pl-PL"/>
          </a:p>
        </p:txBody>
      </p:sp>
    </p:spTree>
    <p:extLst>
      <p:ext uri="{BB962C8B-B14F-4D97-AF65-F5344CB8AC3E}">
        <p14:creationId xmlns:p14="http://schemas.microsoft.com/office/powerpoint/2010/main" val="2872791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Kultura współczesna a tożsamość młodzieży</a:t>
            </a:r>
          </a:p>
        </p:txBody>
      </p:sp>
      <p:sp>
        <p:nvSpPr>
          <p:cNvPr id="3" name="Podtytuł 2"/>
          <p:cNvSpPr>
            <a:spLocks noGrp="1"/>
          </p:cNvSpPr>
          <p:nvPr>
            <p:ph type="subTitle" idx="1"/>
          </p:nvPr>
        </p:nvSpPr>
        <p:spPr/>
        <p:txBody>
          <a:bodyPr/>
          <a:lstStyle/>
          <a:p>
            <a:r>
              <a:rPr lang="pl-PL" smtClean="0"/>
              <a:t>Renata Nowakowska-Siuta</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1</a:t>
            </a:fld>
            <a:endParaRPr lang="pl-PL"/>
          </a:p>
        </p:txBody>
      </p:sp>
    </p:spTree>
    <p:extLst>
      <p:ext uri="{BB962C8B-B14F-4D97-AF65-F5344CB8AC3E}">
        <p14:creationId xmlns:p14="http://schemas.microsoft.com/office/powerpoint/2010/main" val="33681710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a:bodyPr>
          <a:lstStyle/>
          <a:p>
            <a:r>
              <a:rPr lang="pl-PL" dirty="0" smtClean="0"/>
              <a:t>E.H. </a:t>
            </a:r>
            <a:r>
              <a:rPr lang="pl-PL" dirty="0" err="1" smtClean="0"/>
              <a:t>Erikson</a:t>
            </a:r>
            <a:r>
              <a:rPr lang="pl-PL" dirty="0" smtClean="0"/>
              <a:t>: „Tożsamość opisuje, z jednej strony, stosunek podmiotu do samego siebie jako »trwałe, wewnętrzne poczucie bycia sobą«; z drugiej zaś strony określa stosunek do społecznego środowiska jako uczestnictwo w procesie komunikacji i związane z tym charakterystyczne dla określonych grup cechy wyróżniające.”</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10</a:t>
            </a:fld>
            <a:endParaRPr lang="pl-PL"/>
          </a:p>
        </p:txBody>
      </p:sp>
    </p:spTree>
    <p:extLst>
      <p:ext uri="{BB962C8B-B14F-4D97-AF65-F5344CB8AC3E}">
        <p14:creationId xmlns:p14="http://schemas.microsoft.com/office/powerpoint/2010/main" val="2125800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smtClean="0"/>
              <a:t>Człowiek „estetyczny” versus „etyczny” co o tym mówi</a:t>
            </a:r>
            <a:br>
              <a:rPr lang="pl-PL" sz="3200" dirty="0" smtClean="0"/>
            </a:br>
            <a:r>
              <a:rPr lang="pl-PL" sz="3200" dirty="0" smtClean="0"/>
              <a:t>S. Kierkegaard, „Albo-albo”</a:t>
            </a:r>
            <a:endParaRPr lang="pl-PL" sz="3200" dirty="0"/>
          </a:p>
        </p:txBody>
      </p:sp>
      <p:sp>
        <p:nvSpPr>
          <p:cNvPr id="3" name="Symbol zastępczy zawartości 2"/>
          <p:cNvSpPr>
            <a:spLocks noGrp="1"/>
          </p:cNvSpPr>
          <p:nvPr>
            <p:ph idx="1"/>
          </p:nvPr>
        </p:nvSpPr>
        <p:spPr/>
        <p:txBody>
          <a:bodyPr>
            <a:normAutofit fontScale="85000" lnSpcReduction="20000"/>
          </a:bodyPr>
          <a:lstStyle/>
          <a:p>
            <a:pPr marL="0" indent="0">
              <a:buNone/>
            </a:pPr>
            <a:r>
              <a:rPr lang="pl-PL" dirty="0" smtClean="0"/>
              <a:t>„Jesteś dowcipny, ironiczny, jesteś dobrym obserwatorem i dialektykiem, człowiekiem doświadczonym w rozkoszowaniu się życiem, potrafisz żyć chwilą, jesteś wrażliwy lub bezduszny, w zależności od okoliczności, niezależnie od tego wszystkiego, żyjesz zawsze tylko chwilą i dlatego życie Twoje roztapia się w momentach, którym brak ciągłości, dlatego też nie możesz go wyjaśnić. Gdyby ktoś chciał poznać sztukę czerpania maksymalnej przyjemności z życia, to z pełnym uzasadnieniem miałby prawo zwrócić się do Ciebie, ale z chwilą, z którą chciałby życie Twoje zrozumieć — trafia pod zły adres” </a:t>
            </a:r>
          </a:p>
          <a:p>
            <a:pPr marL="0" indent="0">
              <a:buNone/>
            </a:pPr>
            <a:r>
              <a:rPr lang="pl-PL" dirty="0" smtClean="0"/>
              <a:t>(K i e r k e g a </a:t>
            </a:r>
            <a:r>
              <a:rPr lang="pl-PL" dirty="0" err="1" smtClean="0"/>
              <a:t>a</a:t>
            </a:r>
            <a:r>
              <a:rPr lang="pl-PL" dirty="0" smtClean="0"/>
              <a:t> r d, 1976: 240).</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11</a:t>
            </a:fld>
            <a:endParaRPr lang="pl-PL"/>
          </a:p>
        </p:txBody>
      </p:sp>
    </p:spTree>
    <p:extLst>
      <p:ext uri="{BB962C8B-B14F-4D97-AF65-F5344CB8AC3E}">
        <p14:creationId xmlns:p14="http://schemas.microsoft.com/office/powerpoint/2010/main" val="521399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85000" lnSpcReduction="20000"/>
          </a:bodyPr>
          <a:lstStyle/>
          <a:p>
            <a:pPr marL="0" indent="0">
              <a:buNone/>
            </a:pPr>
            <a:r>
              <a:rPr lang="pl-PL" dirty="0" smtClean="0"/>
              <a:t>„Kto żyje etycznie, ten wyraża w swoim życiu to, co ogólne, przekształca siebie w człowieka ogólnego; czy jeszcze inaczej: kto wybrał siebie w sposób etyczny, ten sam dla siebie jest zadaniem do spełnienia, on sam dla siebie nie jest czczą możliwością czy zabawką dla kaprysów własnej samowoli, ale raczej odkrywa w sobie cel (własny obraz, idealną i rzeczywistą zarazem tożsamość) i stawia go sobie jako zewnętrzny wzorzec (ideał życia jako najwyższy poziom światopoglądu), który od tej pory staje się koncepcją dobrego życia, ideałem życiowym.” </a:t>
            </a:r>
          </a:p>
          <a:p>
            <a:pPr marL="0" indent="0">
              <a:buNone/>
            </a:pPr>
            <a:r>
              <a:rPr lang="pl-PL" dirty="0" smtClean="0"/>
              <a:t>(K i e r k e g a </a:t>
            </a:r>
            <a:r>
              <a:rPr lang="pl-PL" dirty="0" err="1" smtClean="0"/>
              <a:t>a</a:t>
            </a:r>
            <a:r>
              <a:rPr lang="pl-PL" dirty="0" smtClean="0"/>
              <a:t> r d, 1976: 348)</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12</a:t>
            </a:fld>
            <a:endParaRPr lang="pl-PL"/>
          </a:p>
        </p:txBody>
      </p:sp>
    </p:spTree>
    <p:extLst>
      <p:ext uri="{BB962C8B-B14F-4D97-AF65-F5344CB8AC3E}">
        <p14:creationId xmlns:p14="http://schemas.microsoft.com/office/powerpoint/2010/main" val="501811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Światopogląd wyrażający się poprzez ludzkie ciało</a:t>
            </a:r>
            <a:endParaRPr lang="pl-PL" dirty="0"/>
          </a:p>
        </p:txBody>
      </p:sp>
      <p:sp>
        <p:nvSpPr>
          <p:cNvPr id="3" name="Symbol zastępczy zawartości 2"/>
          <p:cNvSpPr>
            <a:spLocks noGrp="1"/>
          </p:cNvSpPr>
          <p:nvPr>
            <p:ph idx="1"/>
          </p:nvPr>
        </p:nvSpPr>
        <p:spPr/>
        <p:txBody>
          <a:bodyPr>
            <a:normAutofit fontScale="92500" lnSpcReduction="10000"/>
          </a:bodyPr>
          <a:lstStyle/>
          <a:p>
            <a:pPr marL="0" indent="0">
              <a:buNone/>
            </a:pPr>
            <a:r>
              <a:rPr lang="pl-PL" dirty="0" smtClean="0"/>
              <a:t>Zbyszko M e l o s i k pisze, że „w kulturze współczesnej tożsamość jest stopniowo wymywana z tego, co tradycyjnie nazywano umysłem lub duszą, i przenoszona »na powierzchnię« — zaczyna być odgrywana poprzez ciało. Niekiedy w procesach wizualizacji ciała tożsamość staje się ciałem. Tożsamość ciała staje się ciałem tożsamości. Tożsamość jest wówczas uosabiana poprzez wizualne reprezentacje” </a:t>
            </a:r>
          </a:p>
          <a:p>
            <a:pPr marL="0" indent="0">
              <a:buNone/>
            </a:pPr>
            <a:r>
              <a:rPr lang="pl-PL" dirty="0" smtClean="0"/>
              <a:t>(Melosik, 1996b: 72).</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13</a:t>
            </a:fld>
            <a:endParaRPr lang="pl-PL"/>
          </a:p>
        </p:txBody>
      </p:sp>
    </p:spTree>
    <p:extLst>
      <p:ext uri="{BB962C8B-B14F-4D97-AF65-F5344CB8AC3E}">
        <p14:creationId xmlns:p14="http://schemas.microsoft.com/office/powerpoint/2010/main" val="2615417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Dyskurs medialny. Dyktat medialny</a:t>
            </a:r>
            <a:endParaRPr lang="pl-PL" dirty="0"/>
          </a:p>
        </p:txBody>
      </p:sp>
      <p:sp>
        <p:nvSpPr>
          <p:cNvPr id="3" name="Symbol zastępczy zawartości 2"/>
          <p:cNvSpPr>
            <a:spLocks noGrp="1"/>
          </p:cNvSpPr>
          <p:nvPr>
            <p:ph idx="1"/>
          </p:nvPr>
        </p:nvSpPr>
        <p:spPr/>
        <p:txBody>
          <a:bodyPr>
            <a:normAutofit fontScale="92500" lnSpcReduction="10000"/>
          </a:bodyPr>
          <a:lstStyle/>
          <a:p>
            <a:pPr marL="0" indent="0">
              <a:buNone/>
            </a:pPr>
            <a:r>
              <a:rPr lang="pl-PL" dirty="0" smtClean="0"/>
              <a:t>Obecna w ludziach potrzeba afiliacji i uznania trafia na subkulturowe oferty, które kształtując ciało, przynoszą oczekiwane zaspokojenie. </a:t>
            </a:r>
          </a:p>
          <a:p>
            <a:pPr marL="0" indent="0">
              <a:buNone/>
            </a:pPr>
            <a:r>
              <a:rPr lang="pl-PL" dirty="0" smtClean="0"/>
              <a:t>Chęć samorealizacji napędza rynek poradników i kolorowych czasopism, których dyskurs ściśle określa, jak osiągnąć szczęście w życiu: </a:t>
            </a:r>
          </a:p>
          <a:p>
            <a:pPr marL="0" indent="0">
              <a:buNone/>
            </a:pPr>
            <a:r>
              <a:rPr lang="pl-PL" dirty="0" smtClean="0"/>
              <a:t>Szczęśliwa kobieta: udany związek, udany seks, wychowanie dzieci, gimnastyka, kontrola wagi, optymalna dieta, makijaż, demakijaż, siłownia, sport, moda…..etc. etc..</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14</a:t>
            </a:fld>
            <a:endParaRPr lang="pl-PL"/>
          </a:p>
        </p:txBody>
      </p:sp>
    </p:spTree>
    <p:extLst>
      <p:ext uri="{BB962C8B-B14F-4D97-AF65-F5344CB8AC3E}">
        <p14:creationId xmlns:p14="http://schemas.microsoft.com/office/powerpoint/2010/main" val="13080084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r>
              <a:rPr lang="pl-PL" dirty="0" smtClean="0"/>
              <a:t>Szczęśliwy mężczyzna: udany związek, udany seks, nowoczesny samochód, najnowszy smartfon, dieta, moda, witalność, zaradność, optymizm, sukces w pracy…..etc. etc.</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15</a:t>
            </a:fld>
            <a:endParaRPr lang="pl-PL"/>
          </a:p>
        </p:txBody>
      </p:sp>
    </p:spTree>
    <p:extLst>
      <p:ext uri="{BB962C8B-B14F-4D97-AF65-F5344CB8AC3E}">
        <p14:creationId xmlns:p14="http://schemas.microsoft.com/office/powerpoint/2010/main" val="1930774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Zasada „medium</a:t>
            </a:r>
            <a:r>
              <a:rPr lang="pl-PL" dirty="0" smtClean="0"/>
              <a:t> </a:t>
            </a:r>
            <a:r>
              <a:rPr lang="pl-PL" dirty="0" err="1"/>
              <a:t>is</a:t>
            </a:r>
            <a:r>
              <a:rPr lang="pl-PL" dirty="0"/>
              <a:t> a </a:t>
            </a:r>
            <a:r>
              <a:rPr lang="pl-PL" dirty="0" err="1"/>
              <a:t>message</a:t>
            </a:r>
            <a:r>
              <a:rPr lang="pl-PL" dirty="0"/>
              <a:t>” </a:t>
            </a:r>
          </a:p>
        </p:txBody>
      </p:sp>
      <p:sp>
        <p:nvSpPr>
          <p:cNvPr id="3" name="Symbol zastępczy zawartości 2"/>
          <p:cNvSpPr>
            <a:spLocks noGrp="1"/>
          </p:cNvSpPr>
          <p:nvPr>
            <p:ph idx="1"/>
          </p:nvPr>
        </p:nvSpPr>
        <p:spPr/>
        <p:txBody>
          <a:bodyPr>
            <a:normAutofit fontScale="70000" lnSpcReduction="20000"/>
          </a:bodyPr>
          <a:lstStyle/>
          <a:p>
            <a:r>
              <a:rPr lang="pl-PL" dirty="0" smtClean="0"/>
              <a:t>Stworzona przez Marshalla </a:t>
            </a:r>
            <a:r>
              <a:rPr lang="pl-PL" dirty="0" err="1"/>
              <a:t>McLuhana</a:t>
            </a:r>
            <a:r>
              <a:rPr lang="pl-PL" dirty="0"/>
              <a:t>, </a:t>
            </a:r>
            <a:r>
              <a:rPr lang="pl-PL" dirty="0" smtClean="0"/>
              <a:t>zasada że „przekaźnik </a:t>
            </a:r>
            <a:r>
              <a:rPr lang="pl-PL" dirty="0"/>
              <a:t>jest przekazem</a:t>
            </a:r>
            <a:r>
              <a:rPr lang="pl-PL" dirty="0" smtClean="0"/>
              <a:t>”. </a:t>
            </a:r>
            <a:r>
              <a:rPr lang="pl-PL" dirty="0"/>
              <a:t>Głosi ona, iż zniewalające działanie mediów nie jest związane z nadawaną przez nie treścią, </a:t>
            </a:r>
            <a:r>
              <a:rPr lang="pl-PL" dirty="0" smtClean="0"/>
              <a:t>lecz z </a:t>
            </a:r>
            <a:r>
              <a:rPr lang="pl-PL" dirty="0"/>
              <a:t>ich techniczną naturą, ze sposobem przekazywania przekazu. </a:t>
            </a:r>
            <a:endParaRPr lang="pl-PL" dirty="0" smtClean="0"/>
          </a:p>
          <a:p>
            <a:r>
              <a:rPr lang="pl-PL" dirty="0" smtClean="0"/>
              <a:t>Teorię zilustrować można jak pisze Zbyszko Melosik na </a:t>
            </a:r>
            <a:r>
              <a:rPr lang="pl-PL" dirty="0"/>
              <a:t>dwóch przykładach. Jednym z nich jest </a:t>
            </a:r>
            <a:r>
              <a:rPr lang="pl-PL" dirty="0" smtClean="0"/>
              <a:t>nawyk </a:t>
            </a:r>
            <a:r>
              <a:rPr lang="pl-PL" dirty="0"/>
              <a:t>przeskakiwania, za pomocą pilota, z jednego </a:t>
            </a:r>
            <a:r>
              <a:rPr lang="pl-PL" dirty="0" smtClean="0"/>
              <a:t>kanału telewizyjnego </a:t>
            </a:r>
            <a:r>
              <a:rPr lang="pl-PL" dirty="0"/>
              <a:t>do drugiego i zdolność do oglądania kilku kanałów jednocześnie. </a:t>
            </a:r>
            <a:r>
              <a:rPr lang="pl-PL" dirty="0" smtClean="0"/>
              <a:t>Drugim </a:t>
            </a:r>
            <a:r>
              <a:rPr lang="pl-PL" dirty="0"/>
              <a:t>przykładem jest „klikanie” w strony internetowe w </a:t>
            </a:r>
            <a:r>
              <a:rPr lang="pl-PL" dirty="0" smtClean="0"/>
              <a:t>celu przejścia </a:t>
            </a:r>
            <a:r>
              <a:rPr lang="pl-PL" dirty="0"/>
              <a:t>do kolejnego i kolejnego przekazu. </a:t>
            </a:r>
            <a:endParaRPr lang="pl-PL" dirty="0" smtClean="0"/>
          </a:p>
          <a:p>
            <a:pPr marL="0" indent="0">
              <a:buNone/>
            </a:pPr>
            <a:endParaRPr lang="pl-PL" dirty="0" smtClean="0">
              <a:solidFill>
                <a:srgbClr val="FF0000"/>
              </a:solidFill>
            </a:endParaRPr>
          </a:p>
          <a:p>
            <a:pPr marL="0" indent="0">
              <a:buNone/>
            </a:pPr>
            <a:r>
              <a:rPr lang="pl-PL" dirty="0" smtClean="0">
                <a:solidFill>
                  <a:srgbClr val="FF0000"/>
                </a:solidFill>
              </a:rPr>
              <a:t>Forma interakcji z ekranem tv czy komputera jest tu ważniejsza niż to, co pojawia się na ekranie. </a:t>
            </a:r>
          </a:p>
          <a:p>
            <a:pPr marL="0" indent="0">
              <a:buNone/>
            </a:pP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16</a:t>
            </a:fld>
            <a:endParaRPr lang="pl-PL"/>
          </a:p>
        </p:txBody>
      </p:sp>
    </p:spTree>
    <p:extLst>
      <p:ext uri="{BB962C8B-B14F-4D97-AF65-F5344CB8AC3E}">
        <p14:creationId xmlns:p14="http://schemas.microsoft.com/office/powerpoint/2010/main" val="3891207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Kultura masowa (popularna)</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Po raz pierwszy pojęcia „kultura masowa” użył Max Horkheimer w 1941 roku</a:t>
            </a:r>
          </a:p>
          <a:p>
            <a:r>
              <a:rPr lang="pl-PL" dirty="0" smtClean="0"/>
              <a:t>Klasyczna teoria kultury masowej zarzuca jej twórcom intencje manipulowania masami, wywoływanie fałszywych potrzeb oraz zacieranie granicy pomiędzy kulturą wyższą i niższą, odbiorcom, czyli konsumentom kultury masowej, iż biernie poddają się napływającym z zewnątrz podnietom, uciekając od wysiłku intelektualnego, przejawiają podatność na powierzchowne i jaskrawe efekty, czyli wszystko to, co nadmiernie nie obciąża wyobraźni (K ł o s k o w s k a, 2005: 111). </a:t>
            </a:r>
          </a:p>
          <a:p>
            <a:r>
              <a:rPr lang="pl-PL" dirty="0" smtClean="0"/>
              <a:t>Kulturę popularną uważa się nierzadko za obszar antywzorów estetycznych, z którymi należy walczyć, gdyż wyrabia ona zły gust wychowanków, oddala ich od kultury wysokiej. </a:t>
            </a:r>
          </a:p>
          <a:p>
            <a:r>
              <a:rPr lang="pl-PL" dirty="0" smtClean="0"/>
              <a:t>Traktuje się ją więc jako teren ludycznych rozrywek, którym kulturalny człowiek nie powinien się oddawać. </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17</a:t>
            </a:fld>
            <a:endParaRPr lang="pl-PL"/>
          </a:p>
        </p:txBody>
      </p:sp>
    </p:spTree>
    <p:extLst>
      <p:ext uri="{BB962C8B-B14F-4D97-AF65-F5344CB8AC3E}">
        <p14:creationId xmlns:p14="http://schemas.microsoft.com/office/powerpoint/2010/main" val="33045715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Kultura masowa. Za i przeciw</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Intelektualiści i ci, którzy chcą być arbitrami dobrego smaku i obrony kultury wyższej przed zalewem tandety i trywialności, wysuwają pod adresem kultury masowej zarzuty, które sprowadzić można do trzech aspektów:</a:t>
            </a:r>
          </a:p>
          <a:p>
            <a:pPr marL="0" indent="0">
              <a:buNone/>
            </a:pPr>
            <a:endParaRPr lang="pl-PL" dirty="0" smtClean="0"/>
          </a:p>
          <a:p>
            <a:r>
              <a:rPr lang="pl-PL" dirty="0" smtClean="0"/>
              <a:t>Kultura masowa absorbuje czas i energię, którą warto poświęcić innym, bardziej konstruktywnym i użytecznym zajęciom — sztuce lub polityce, albo wskrzeszaniu kultur ludowych. </a:t>
            </a:r>
          </a:p>
          <a:p>
            <a:r>
              <a:rPr lang="pl-PL" dirty="0"/>
              <a:t>K</a:t>
            </a:r>
            <a:r>
              <a:rPr lang="pl-PL" dirty="0" smtClean="0"/>
              <a:t>ultura masowa wywiera szkodliwy wpływ na jej odbiorców, czyniąc ich pasywnymi, bezsilnymi, słabymi, podatnymi na manipulację i eksploatację. </a:t>
            </a:r>
          </a:p>
          <a:p>
            <a:r>
              <a:rPr lang="pl-PL" dirty="0"/>
              <a:t>Z</a:t>
            </a:r>
            <a:r>
              <a:rPr lang="pl-PL" dirty="0" smtClean="0"/>
              <a:t>ła kultura masowa wypiera kulturę dobrą — zarówno kulturę ludową, jak i sztukę</a:t>
            </a:r>
          </a:p>
          <a:p>
            <a:pPr marL="0" indent="0">
              <a:buNone/>
            </a:pPr>
            <a:r>
              <a:rPr lang="pl-PL" dirty="0" smtClean="0"/>
              <a:t>(S t r i n a t i, 1998: 44).</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18</a:t>
            </a:fld>
            <a:endParaRPr lang="pl-PL"/>
          </a:p>
        </p:txBody>
      </p:sp>
    </p:spTree>
    <p:extLst>
      <p:ext uri="{BB962C8B-B14F-4D97-AF65-F5344CB8AC3E}">
        <p14:creationId xmlns:p14="http://schemas.microsoft.com/office/powerpoint/2010/main" val="2294512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70000" lnSpcReduction="20000"/>
          </a:bodyPr>
          <a:lstStyle/>
          <a:p>
            <a:r>
              <a:rPr lang="pl-PL" dirty="0"/>
              <a:t>P</a:t>
            </a:r>
            <a:r>
              <a:rPr lang="pl-PL" dirty="0" smtClean="0"/>
              <a:t>rezentowanie rzeczywistości w krzywym zwierciadle i kreowanie fałszywej rzeczywistości, eksponowanie zjawisk patologicznych — gwałtu, przemocy, okrucieństwa, zbrodni, wyuzdanego seksualizmu, przy jednoczesnym braku gruntownej analizy rzeczywistości społeczno-politycznej i przekonujących przykładów zapobiegania zjawiskom negatywnym </a:t>
            </a:r>
          </a:p>
          <a:p>
            <a:r>
              <a:rPr lang="pl-PL" dirty="0" smtClean="0"/>
              <a:t>Upowszechnianie i utrwalanie konsumpcyjnego stylu życia w wyniku prymatu wartości materialnych; zawężania pojęcia sukcesu głównie do sfery zamożności, rozrywki</a:t>
            </a:r>
          </a:p>
          <a:p>
            <a:r>
              <a:rPr lang="pl-PL" dirty="0"/>
              <a:t>P</a:t>
            </a:r>
            <a:r>
              <a:rPr lang="pl-PL" dirty="0" smtClean="0"/>
              <a:t>ogłębiający się proces obniżania poziomu artystycznego przez zalew bylejakości,</a:t>
            </a:r>
          </a:p>
          <a:p>
            <a:r>
              <a:rPr lang="pl-PL" dirty="0"/>
              <a:t>S</a:t>
            </a:r>
            <a:r>
              <a:rPr lang="pl-PL" dirty="0" smtClean="0"/>
              <a:t>chlebianie pospolitym gustom, produkcję niewybrednej, ale zyskownej rozrywki</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19</a:t>
            </a:fld>
            <a:endParaRPr lang="pl-PL"/>
          </a:p>
        </p:txBody>
      </p:sp>
    </p:spTree>
    <p:extLst>
      <p:ext uri="{BB962C8B-B14F-4D97-AF65-F5344CB8AC3E}">
        <p14:creationId xmlns:p14="http://schemas.microsoft.com/office/powerpoint/2010/main" val="808961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Światopogląd</a:t>
            </a:r>
            <a:endParaRPr lang="pl-PL" dirty="0"/>
          </a:p>
        </p:txBody>
      </p:sp>
      <p:sp>
        <p:nvSpPr>
          <p:cNvPr id="3" name="Symbol zastępczy zawartości 2"/>
          <p:cNvSpPr>
            <a:spLocks noGrp="1"/>
          </p:cNvSpPr>
          <p:nvPr>
            <p:ph idx="1"/>
          </p:nvPr>
        </p:nvSpPr>
        <p:spPr/>
        <p:txBody>
          <a:bodyPr>
            <a:normAutofit fontScale="85000" lnSpcReduction="10000"/>
          </a:bodyPr>
          <a:lstStyle/>
          <a:p>
            <a:r>
              <a:rPr lang="pl-PL" dirty="0" smtClean="0"/>
              <a:t>Terminu </a:t>
            </a:r>
            <a:r>
              <a:rPr lang="pl-PL" u="sng" dirty="0" err="1" smtClean="0"/>
              <a:t>Weltanschauung</a:t>
            </a:r>
            <a:r>
              <a:rPr lang="pl-PL" dirty="0" smtClean="0"/>
              <a:t> (światopogląd) po raz pierwszy użył Immanuel Kant w </a:t>
            </a:r>
            <a:r>
              <a:rPr lang="pl-PL" i="1" dirty="0" smtClean="0"/>
              <a:t>Krytyce władzy sądzenia</a:t>
            </a:r>
            <a:r>
              <a:rPr lang="pl-PL" dirty="0" smtClean="0"/>
              <a:t>, ale użytecznego zoperacjonalizowania terminu</a:t>
            </a:r>
            <a:r>
              <a:rPr lang="pl-PL" dirty="0"/>
              <a:t> </a:t>
            </a:r>
            <a:r>
              <a:rPr lang="pl-PL" dirty="0" smtClean="0"/>
              <a:t>dokonał Wilhelm Dilthey, na którego chętnie powołują się pedagodzy kultury. </a:t>
            </a:r>
          </a:p>
          <a:p>
            <a:r>
              <a:rPr lang="pl-PL" dirty="0" smtClean="0"/>
              <a:t>Niemiecki rodowód pojęcia światopogląd sprawia, że w literaturze angielskojęzycznej pojawia się ono często w formie oryginalnej, gdyż nie ma jednoznacznego odpowiednika w języku angielskim. (</a:t>
            </a:r>
            <a:r>
              <a:rPr lang="pl-PL" dirty="0" err="1" smtClean="0"/>
              <a:t>Worldview</a:t>
            </a:r>
            <a:r>
              <a:rPr lang="pl-PL" dirty="0" smtClean="0"/>
              <a:t>, </a:t>
            </a:r>
            <a:r>
              <a:rPr lang="pl-PL" dirty="0" err="1" smtClean="0"/>
              <a:t>outlook</a:t>
            </a:r>
            <a:r>
              <a:rPr lang="pl-PL" dirty="0" smtClean="0"/>
              <a:t> on life, </a:t>
            </a:r>
            <a:r>
              <a:rPr lang="pl-PL" dirty="0" err="1" smtClean="0"/>
              <a:t>conception</a:t>
            </a:r>
            <a:r>
              <a:rPr lang="pl-PL" dirty="0" smtClean="0"/>
              <a:t> of the </a:t>
            </a:r>
            <a:r>
              <a:rPr lang="pl-PL" dirty="0" err="1" smtClean="0"/>
              <a:t>world</a:t>
            </a:r>
            <a:r>
              <a:rPr lang="pl-PL" dirty="0" smtClean="0"/>
              <a:t> to nie jedyne wersje słowa </a:t>
            </a:r>
            <a:r>
              <a:rPr lang="pl-PL" dirty="0" err="1" smtClean="0"/>
              <a:t>Weltanschauung</a:t>
            </a:r>
            <a:r>
              <a:rPr lang="pl-PL" dirty="0" smtClean="0"/>
              <a:t>)</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2</a:t>
            </a:fld>
            <a:endParaRPr lang="pl-PL"/>
          </a:p>
        </p:txBody>
      </p:sp>
    </p:spTree>
    <p:extLst>
      <p:ext uri="{BB962C8B-B14F-4D97-AF65-F5344CB8AC3E}">
        <p14:creationId xmlns:p14="http://schemas.microsoft.com/office/powerpoint/2010/main" val="9951662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marL="0" indent="0">
              <a:buNone/>
            </a:pPr>
            <a:r>
              <a:rPr lang="pl-PL" dirty="0" smtClean="0"/>
              <a:t>„Treści kultury popularnej są często puste, dziecinne, ideologicznie obciążone; tworzą je wielkie korporacje dla zysku, a nie by rozwijać życie duchowe ludzi, których traktują jak rynek konsumentów i odpowiednio nimi manipulują” (G o b a n - K l a s, 2005b: 139)</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20</a:t>
            </a:fld>
            <a:endParaRPr lang="pl-PL"/>
          </a:p>
        </p:txBody>
      </p:sp>
    </p:spTree>
    <p:extLst>
      <p:ext uri="{BB962C8B-B14F-4D97-AF65-F5344CB8AC3E}">
        <p14:creationId xmlns:p14="http://schemas.microsoft.com/office/powerpoint/2010/main" val="20774018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M. Krajewski zauważa jednak, że „współczesna popkultura w niczym nie przypomina kultury masowej z portretu namalowanego w klasycznych ujęciach — a więc wystandaryzowanej, ujednoliconej papki, którą karmi się masowego odbiorcę” </a:t>
            </a:r>
          </a:p>
          <a:p>
            <a:r>
              <a:rPr lang="pl-PL" dirty="0" smtClean="0"/>
              <a:t>(K r a j e w s k i, 2005: 10). </a:t>
            </a:r>
          </a:p>
          <a:p>
            <a:r>
              <a:rPr lang="pl-PL" dirty="0" smtClean="0"/>
              <a:t>W tym sensie kultura popularna przestaje być dziś kulturą masową. Nie istnieje bowiem już „jednolita oferta” adresowana do „standardowego odbiorcy”.</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21</a:t>
            </a:fld>
            <a:endParaRPr lang="pl-PL"/>
          </a:p>
        </p:txBody>
      </p:sp>
    </p:spTree>
    <p:extLst>
      <p:ext uri="{BB962C8B-B14F-4D97-AF65-F5344CB8AC3E}">
        <p14:creationId xmlns:p14="http://schemas.microsoft.com/office/powerpoint/2010/main" val="12289987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a:t>
            </a: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a:t>K</a:t>
            </a:r>
            <a:r>
              <a:rPr lang="pl-PL" dirty="0" smtClean="0"/>
              <a:t>ultura popularna jest źródłem emancypacji, istnieje bowiem wiele »kultur prawomocnych« oraz sposobów odczytania komunikatów kultury popularnej. </a:t>
            </a:r>
          </a:p>
          <a:p>
            <a:r>
              <a:rPr lang="pl-PL" dirty="0" smtClean="0"/>
              <a:t>Kultura popularna nie jest także dziś kulturą niższą, wyrywa się spod opresji kultury dominującej, by ustanawiać nowe mapy (oddolne, a zatem autonomiczne) obrazujące, jak poruszać się w zastanej rzeczywistości społecznego życia.</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22</a:t>
            </a:fld>
            <a:endParaRPr lang="pl-PL"/>
          </a:p>
        </p:txBody>
      </p:sp>
    </p:spTree>
    <p:extLst>
      <p:ext uri="{BB962C8B-B14F-4D97-AF65-F5344CB8AC3E}">
        <p14:creationId xmlns:p14="http://schemas.microsoft.com/office/powerpoint/2010/main" val="29083278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Co daje kultura masowa zdaniem jej zwolenników?</a:t>
            </a:r>
            <a:endParaRPr lang="pl-PL" dirty="0"/>
          </a:p>
        </p:txBody>
      </p:sp>
      <p:sp>
        <p:nvSpPr>
          <p:cNvPr id="3" name="Symbol zastępczy zawartości 2"/>
          <p:cNvSpPr>
            <a:spLocks noGrp="1"/>
          </p:cNvSpPr>
          <p:nvPr>
            <p:ph idx="1"/>
          </p:nvPr>
        </p:nvSpPr>
        <p:spPr/>
        <p:txBody>
          <a:bodyPr>
            <a:normAutofit fontScale="70000" lnSpcReduction="20000"/>
          </a:bodyPr>
          <a:lstStyle/>
          <a:p>
            <a:pPr marL="0" indent="0">
              <a:buNone/>
            </a:pPr>
            <a:r>
              <a:rPr lang="pl-PL" dirty="0" smtClean="0">
                <a:solidFill>
                  <a:srgbClr val="FF0000"/>
                </a:solidFill>
              </a:rPr>
              <a:t>Informacja</a:t>
            </a:r>
          </a:p>
          <a:p>
            <a:r>
              <a:rPr lang="pl-PL" dirty="0" smtClean="0"/>
              <a:t>dowiadywanie się o istotnych zdarzeniach oraz warunkach w bezpośrednim otoczeniu, społeczeństwie i świecie,</a:t>
            </a:r>
          </a:p>
          <a:p>
            <a:r>
              <a:rPr lang="pl-PL" dirty="0" smtClean="0"/>
              <a:t>poszukiwanie rady w sprawach praktycznych lub przy wyborze opinii i decyzji,</a:t>
            </a:r>
          </a:p>
          <a:p>
            <a:r>
              <a:rPr lang="pl-PL" dirty="0" smtClean="0"/>
              <a:t>zaspokajanie ciekawości i ogólnych zainteresowań,</a:t>
            </a:r>
          </a:p>
          <a:p>
            <a:r>
              <a:rPr lang="pl-PL" dirty="0" smtClean="0"/>
              <a:t>uczenie się i samokształcenie,</a:t>
            </a:r>
          </a:p>
          <a:p>
            <a:r>
              <a:rPr lang="pl-PL" dirty="0" smtClean="0"/>
              <a:t>uzyskiwanie poczucia bezpieczeństwa poprzez wiedzę.</a:t>
            </a:r>
          </a:p>
          <a:p>
            <a:pPr marL="0" indent="0">
              <a:buNone/>
            </a:pPr>
            <a:r>
              <a:rPr lang="pl-PL" dirty="0" smtClean="0">
                <a:solidFill>
                  <a:srgbClr val="FF0000"/>
                </a:solidFill>
              </a:rPr>
              <a:t>Poczucie tożsamości</a:t>
            </a:r>
          </a:p>
          <a:p>
            <a:r>
              <a:rPr lang="pl-PL" dirty="0" smtClean="0"/>
              <a:t>znajdowanie wzmocnień dla indywidualnego systemu wartości,</a:t>
            </a:r>
          </a:p>
          <a:p>
            <a:r>
              <a:rPr lang="pl-PL" dirty="0" smtClean="0"/>
              <a:t>znajdowanie modeli </a:t>
            </a:r>
            <a:r>
              <a:rPr lang="pl-PL" dirty="0" err="1" smtClean="0"/>
              <a:t>zachowań</a:t>
            </a:r>
            <a:r>
              <a:rPr lang="pl-PL" dirty="0" smtClean="0"/>
              <a:t>,</a:t>
            </a:r>
          </a:p>
          <a:p>
            <a:r>
              <a:rPr lang="pl-PL" dirty="0" smtClean="0"/>
              <a:t>identyfikowanie się z wartościowymi postaciami (w mediach),</a:t>
            </a:r>
          </a:p>
          <a:p>
            <a:r>
              <a:rPr lang="pl-PL" dirty="0" smtClean="0"/>
              <a:t>uzyskiwanie możliwości wniknięcia w czyjąś jaźń.</a:t>
            </a:r>
          </a:p>
        </p:txBody>
      </p:sp>
      <p:sp>
        <p:nvSpPr>
          <p:cNvPr id="4" name="Symbol zastępczy numeru slajdu 3"/>
          <p:cNvSpPr>
            <a:spLocks noGrp="1"/>
          </p:cNvSpPr>
          <p:nvPr>
            <p:ph type="sldNum" sz="quarter" idx="12"/>
          </p:nvPr>
        </p:nvSpPr>
        <p:spPr/>
        <p:txBody>
          <a:bodyPr/>
          <a:lstStyle/>
          <a:p>
            <a:fld id="{F9093ECB-5434-4C8D-BBB6-880207C6AF19}" type="slidenum">
              <a:rPr lang="pl-PL" smtClean="0"/>
              <a:t>23</a:t>
            </a:fld>
            <a:endParaRPr lang="pl-PL"/>
          </a:p>
        </p:txBody>
      </p:sp>
    </p:spTree>
    <p:extLst>
      <p:ext uri="{BB962C8B-B14F-4D97-AF65-F5344CB8AC3E}">
        <p14:creationId xmlns:p14="http://schemas.microsoft.com/office/powerpoint/2010/main" val="35276265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62500" lnSpcReduction="20000"/>
          </a:bodyPr>
          <a:lstStyle/>
          <a:p>
            <a:pPr marL="0" indent="0">
              <a:buNone/>
            </a:pPr>
            <a:r>
              <a:rPr lang="pl-PL" dirty="0" smtClean="0">
                <a:solidFill>
                  <a:srgbClr val="FF0000"/>
                </a:solidFill>
              </a:rPr>
              <a:t>Integracja i interakcja społeczna uzyskiwanie wglądu w warunki życia innych; empatia społeczna</a:t>
            </a:r>
            <a:endParaRPr lang="pl-PL" dirty="0" smtClean="0"/>
          </a:p>
          <a:p>
            <a:r>
              <a:rPr lang="pl-PL" dirty="0" smtClean="0"/>
              <a:t>identyfikowanie się z innymi i uzyskiwanie poczucia przynależności,</a:t>
            </a:r>
          </a:p>
          <a:p>
            <a:r>
              <a:rPr lang="pl-PL" dirty="0" smtClean="0"/>
              <a:t>znajdowanie podstawy do konwersacji i integracji społecznej,</a:t>
            </a:r>
          </a:p>
          <a:p>
            <a:r>
              <a:rPr lang="pl-PL" dirty="0" smtClean="0"/>
              <a:t>posiadanie substytutu rzeczywistego towarzystwa,</a:t>
            </a:r>
          </a:p>
          <a:p>
            <a:r>
              <a:rPr lang="pl-PL" dirty="0" smtClean="0"/>
              <a:t>pomoc w wypełnianiu ról społecznych.</a:t>
            </a:r>
          </a:p>
          <a:p>
            <a:pPr marL="0" indent="0">
              <a:buNone/>
            </a:pPr>
            <a:r>
              <a:rPr lang="pl-PL" dirty="0" smtClean="0">
                <a:solidFill>
                  <a:srgbClr val="FF0000"/>
                </a:solidFill>
              </a:rPr>
              <a:t>Rozrywka</a:t>
            </a:r>
          </a:p>
          <a:p>
            <a:r>
              <a:rPr lang="pl-PL" dirty="0" smtClean="0"/>
              <a:t>ucieczka od rzeczywistości lub odwracanie uwagi od problemów,</a:t>
            </a:r>
          </a:p>
          <a:p>
            <a:r>
              <a:rPr lang="pl-PL" dirty="0" smtClean="0"/>
              <a:t>relaks,</a:t>
            </a:r>
          </a:p>
          <a:p>
            <a:r>
              <a:rPr lang="pl-PL" dirty="0" smtClean="0"/>
              <a:t>uzyskiwanie wewnętrznego zadowolenia kulturalnego i estetycznego,</a:t>
            </a:r>
          </a:p>
          <a:p>
            <a:r>
              <a:rPr lang="pl-PL" dirty="0" smtClean="0"/>
              <a:t>wypełnianie czasu,</a:t>
            </a:r>
          </a:p>
          <a:p>
            <a:r>
              <a:rPr lang="pl-PL" dirty="0" smtClean="0"/>
              <a:t>emocjonalne rozluźnienie</a:t>
            </a:r>
          </a:p>
          <a:p>
            <a:pPr marL="0" indent="0">
              <a:buNone/>
            </a:pPr>
            <a:endParaRPr lang="pl-PL" dirty="0" smtClean="0"/>
          </a:p>
          <a:p>
            <a:pPr marL="0" indent="0">
              <a:buNone/>
            </a:pPr>
            <a:r>
              <a:rPr lang="pl-PL" dirty="0" smtClean="0"/>
              <a:t>(Denis </a:t>
            </a:r>
            <a:r>
              <a:rPr lang="pl-PL" dirty="0" err="1" smtClean="0"/>
              <a:t>McQuail</a:t>
            </a:r>
            <a:r>
              <a:rPr lang="pl-PL" dirty="0" smtClean="0"/>
              <a:t>; </a:t>
            </a:r>
            <a:r>
              <a:rPr lang="pl-PL" i="1" dirty="0" err="1" smtClean="0"/>
              <a:t>McQuail’s</a:t>
            </a:r>
            <a:r>
              <a:rPr lang="pl-PL" i="1" dirty="0" smtClean="0"/>
              <a:t> Mass </a:t>
            </a:r>
            <a:r>
              <a:rPr lang="pl-PL" i="1" dirty="0" err="1" smtClean="0"/>
              <a:t>Communication</a:t>
            </a:r>
            <a:r>
              <a:rPr lang="pl-PL" i="1" dirty="0"/>
              <a:t> </a:t>
            </a:r>
            <a:r>
              <a:rPr lang="pl-PL" i="1" dirty="0" err="1" smtClean="0"/>
              <a:t>Theory</a:t>
            </a:r>
            <a:r>
              <a:rPr lang="pl-PL" dirty="0" smtClean="0"/>
              <a:t>, 2009) </a:t>
            </a:r>
          </a:p>
        </p:txBody>
      </p:sp>
      <p:sp>
        <p:nvSpPr>
          <p:cNvPr id="4" name="Symbol zastępczy numeru slajdu 3"/>
          <p:cNvSpPr>
            <a:spLocks noGrp="1"/>
          </p:cNvSpPr>
          <p:nvPr>
            <p:ph type="sldNum" sz="quarter" idx="12"/>
          </p:nvPr>
        </p:nvSpPr>
        <p:spPr/>
        <p:txBody>
          <a:bodyPr/>
          <a:lstStyle/>
          <a:p>
            <a:fld id="{F9093ECB-5434-4C8D-BBB6-880207C6AF19}" type="slidenum">
              <a:rPr lang="pl-PL" smtClean="0"/>
              <a:t>24</a:t>
            </a:fld>
            <a:endParaRPr lang="pl-PL"/>
          </a:p>
        </p:txBody>
      </p:sp>
    </p:spTree>
    <p:extLst>
      <p:ext uri="{BB962C8B-B14F-4D97-AF65-F5344CB8AC3E}">
        <p14:creationId xmlns:p14="http://schemas.microsoft.com/office/powerpoint/2010/main" val="40578334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Literatura</a:t>
            </a:r>
            <a:endParaRPr lang="pl-PL" dirty="0"/>
          </a:p>
        </p:txBody>
      </p:sp>
      <p:sp>
        <p:nvSpPr>
          <p:cNvPr id="3" name="Symbol zastępczy zawartości 2"/>
          <p:cNvSpPr>
            <a:spLocks noGrp="1"/>
          </p:cNvSpPr>
          <p:nvPr>
            <p:ph idx="1"/>
          </p:nvPr>
        </p:nvSpPr>
        <p:spPr/>
        <p:txBody>
          <a:bodyPr>
            <a:normAutofit fontScale="40000" lnSpcReduction="20000"/>
          </a:bodyPr>
          <a:lstStyle/>
          <a:p>
            <a:r>
              <a:rPr lang="pl-PL" dirty="0" smtClean="0">
                <a:latin typeface="Times New Roman" panose="02020603050405020304" pitchFamily="18" charset="0"/>
                <a:cs typeface="Times New Roman" panose="02020603050405020304" pitchFamily="18" charset="0"/>
              </a:rPr>
              <a:t>B i e r n a t </a:t>
            </a:r>
            <a:r>
              <a:rPr lang="pl-PL" dirty="0" err="1" smtClean="0">
                <a:latin typeface="Times New Roman" panose="02020603050405020304" pitchFamily="18" charset="0"/>
                <a:cs typeface="Times New Roman" panose="02020603050405020304" pitchFamily="18" charset="0"/>
              </a:rPr>
              <a:t>T</a:t>
            </a:r>
            <a:r>
              <a:rPr lang="pl-PL" dirty="0" smtClean="0">
                <a:latin typeface="Times New Roman" panose="02020603050405020304" pitchFamily="18" charset="0"/>
                <a:cs typeface="Times New Roman" panose="02020603050405020304" pitchFamily="18" charset="0"/>
              </a:rPr>
              <a:t>., 2006: Społeczno-kulturowe uwarunkowania światopoglądu</a:t>
            </a:r>
          </a:p>
          <a:p>
            <a:r>
              <a:rPr lang="pl-PL" dirty="0" smtClean="0">
                <a:latin typeface="Times New Roman" panose="02020603050405020304" pitchFamily="18" charset="0"/>
                <a:cs typeface="Times New Roman" panose="02020603050405020304" pitchFamily="18" charset="0"/>
              </a:rPr>
              <a:t>młodzieży w okresie transformacji. Toruń.</a:t>
            </a:r>
          </a:p>
          <a:p>
            <a:r>
              <a:rPr lang="pl-PL" dirty="0" smtClean="0">
                <a:latin typeface="Times New Roman" panose="02020603050405020304" pitchFamily="18" charset="0"/>
                <a:cs typeface="Times New Roman" panose="02020603050405020304" pitchFamily="18" charset="0"/>
              </a:rPr>
              <a:t>C i e c i u c h J., 2007: Relacje między systemami wartości a przekonaniami </a:t>
            </a:r>
            <a:r>
              <a:rPr lang="pl-PL" sz="3300" dirty="0">
                <a:latin typeface="Times New Roman" panose="02020603050405020304" pitchFamily="18" charset="0"/>
                <a:cs typeface="Times New Roman" panose="02020603050405020304" pitchFamily="18" charset="0"/>
              </a:rPr>
              <a:t>światopoglądowymi</a:t>
            </a:r>
            <a:r>
              <a:rPr lang="pl-PL" dirty="0" smtClean="0">
                <a:latin typeface="Times New Roman" panose="02020603050405020304" pitchFamily="18" charset="0"/>
                <a:cs typeface="Times New Roman" panose="02020603050405020304" pitchFamily="18" charset="0"/>
              </a:rPr>
              <a:t> w okresie dorastania. Warszawa.</a:t>
            </a:r>
          </a:p>
          <a:p>
            <a:r>
              <a:rPr lang="pl-PL" dirty="0" smtClean="0">
                <a:latin typeface="Times New Roman" panose="02020603050405020304" pitchFamily="18" charset="0"/>
                <a:cs typeface="Times New Roman" panose="02020603050405020304" pitchFamily="18" charset="0"/>
              </a:rPr>
              <a:t>G i d </a:t>
            </a:r>
            <a:r>
              <a:rPr lang="pl-PL" dirty="0" err="1" smtClean="0">
                <a:latin typeface="Times New Roman" panose="02020603050405020304" pitchFamily="18" charset="0"/>
                <a:cs typeface="Times New Roman" panose="02020603050405020304" pitchFamily="18" charset="0"/>
              </a:rPr>
              <a:t>d</a:t>
            </a:r>
            <a:r>
              <a:rPr lang="pl-PL" dirty="0" smtClean="0">
                <a:latin typeface="Times New Roman" panose="02020603050405020304" pitchFamily="18" charset="0"/>
                <a:cs typeface="Times New Roman" panose="02020603050405020304" pitchFamily="18" charset="0"/>
              </a:rPr>
              <a:t> e n s A., 2001: Nowoczesność i tożsamość. „Ja” i społeczeństwo w epoce późnej nowoczesności. Przeł. A. S z u l ż y c k a. Warszawa.</a:t>
            </a:r>
          </a:p>
          <a:p>
            <a:r>
              <a:rPr lang="pl-PL" dirty="0" smtClean="0">
                <a:latin typeface="Times New Roman" panose="02020603050405020304" pitchFamily="18" charset="0"/>
                <a:cs typeface="Times New Roman" panose="02020603050405020304" pitchFamily="18" charset="0"/>
              </a:rPr>
              <a:t>G o b a n - K l a s T., 2005b: Media i komunikowanie masowe. Teorie i analizy prasy, radia, telewizji i Internetu. Warszawa</a:t>
            </a:r>
          </a:p>
          <a:p>
            <a:r>
              <a:rPr lang="pl-PL" dirty="0" smtClean="0">
                <a:latin typeface="Times New Roman" panose="02020603050405020304" pitchFamily="18" charset="0"/>
                <a:cs typeface="Times New Roman" panose="02020603050405020304" pitchFamily="18" charset="0"/>
              </a:rPr>
              <a:t>H e s </a:t>
            </a:r>
            <a:r>
              <a:rPr lang="pl-PL" dirty="0" err="1" smtClean="0">
                <a:latin typeface="Times New Roman" panose="02020603050405020304" pitchFamily="18" charset="0"/>
                <a:cs typeface="Times New Roman" panose="02020603050405020304" pitchFamily="18" charset="0"/>
              </a:rPr>
              <a:t>s</a:t>
            </a:r>
            <a:r>
              <a:rPr lang="pl-PL" dirty="0" smtClean="0">
                <a:latin typeface="Times New Roman" panose="02020603050405020304" pitchFamily="18" charset="0"/>
                <a:cs typeface="Times New Roman" panose="02020603050405020304" pitchFamily="18" charset="0"/>
              </a:rPr>
              <a:t> e n S., 1934: Pogląd na świat i pedagogika. „Kultura i </a:t>
            </a:r>
            <a:r>
              <a:rPr lang="pl-PL" dirty="0" err="1" smtClean="0">
                <a:latin typeface="Times New Roman" panose="02020603050405020304" pitchFamily="18" charset="0"/>
                <a:cs typeface="Times New Roman" panose="02020603050405020304" pitchFamily="18" charset="0"/>
              </a:rPr>
              <a:t>Wychowanie”,R</a:t>
            </a:r>
            <a:r>
              <a:rPr lang="pl-PL" dirty="0" smtClean="0">
                <a:latin typeface="Times New Roman" panose="02020603050405020304" pitchFamily="18" charset="0"/>
                <a:cs typeface="Times New Roman" panose="02020603050405020304" pitchFamily="18" charset="0"/>
              </a:rPr>
              <a:t>. 1, z. 2.</a:t>
            </a:r>
          </a:p>
          <a:p>
            <a:r>
              <a:rPr lang="pl-PL" dirty="0" smtClean="0">
                <a:latin typeface="Times New Roman" panose="02020603050405020304" pitchFamily="18" charset="0"/>
                <a:cs typeface="Times New Roman" panose="02020603050405020304" pitchFamily="18" charset="0"/>
              </a:rPr>
              <a:t>K i e r k e g a </a:t>
            </a:r>
            <a:r>
              <a:rPr lang="pl-PL" dirty="0" err="1" smtClean="0">
                <a:latin typeface="Times New Roman" panose="02020603050405020304" pitchFamily="18" charset="0"/>
                <a:cs typeface="Times New Roman" panose="02020603050405020304" pitchFamily="18" charset="0"/>
              </a:rPr>
              <a:t>a</a:t>
            </a:r>
            <a:r>
              <a:rPr lang="pl-PL" dirty="0" smtClean="0">
                <a:latin typeface="Times New Roman" panose="02020603050405020304" pitchFamily="18" charset="0"/>
                <a:cs typeface="Times New Roman" panose="02020603050405020304" pitchFamily="18" charset="0"/>
              </a:rPr>
              <a:t> r d S., 1976: Albo — albo. T. 2. Warszawa.</a:t>
            </a:r>
          </a:p>
          <a:p>
            <a:r>
              <a:rPr lang="pl-PL" dirty="0" smtClean="0">
                <a:latin typeface="Times New Roman" panose="02020603050405020304" pitchFamily="18" charset="0"/>
                <a:cs typeface="Times New Roman" panose="02020603050405020304" pitchFamily="18" charset="0"/>
              </a:rPr>
              <a:t>K ł o s k o w s k a </a:t>
            </a:r>
            <a:r>
              <a:rPr lang="pl-PL" dirty="0" err="1" smtClean="0">
                <a:latin typeface="Times New Roman" panose="02020603050405020304" pitchFamily="18" charset="0"/>
                <a:cs typeface="Times New Roman" panose="02020603050405020304" pitchFamily="18" charset="0"/>
              </a:rPr>
              <a:t>A</a:t>
            </a:r>
            <a:r>
              <a:rPr lang="pl-PL" dirty="0" smtClean="0">
                <a:latin typeface="Times New Roman" panose="02020603050405020304" pitchFamily="18" charset="0"/>
                <a:cs typeface="Times New Roman" panose="02020603050405020304" pitchFamily="18" charset="0"/>
              </a:rPr>
              <a:t>., 2005: Kultura masowa. Warszawa.</a:t>
            </a:r>
          </a:p>
          <a:p>
            <a:r>
              <a:rPr lang="pl-PL" dirty="0" smtClean="0">
                <a:latin typeface="Times New Roman" panose="02020603050405020304" pitchFamily="18" charset="0"/>
                <a:cs typeface="Times New Roman" panose="02020603050405020304" pitchFamily="18" charset="0"/>
              </a:rPr>
              <a:t>K r a j e w s k i M., 2005: Kultury </a:t>
            </a:r>
            <a:r>
              <a:rPr lang="pl-PL" dirty="0" err="1" smtClean="0">
                <a:latin typeface="Times New Roman" panose="02020603050405020304" pitchFamily="18" charset="0"/>
                <a:cs typeface="Times New Roman" panose="02020603050405020304" pitchFamily="18" charset="0"/>
              </a:rPr>
              <a:t>kultury</a:t>
            </a:r>
            <a:r>
              <a:rPr lang="pl-PL" dirty="0" smtClean="0">
                <a:latin typeface="Times New Roman" panose="02020603050405020304" pitchFamily="18" charset="0"/>
                <a:cs typeface="Times New Roman" panose="02020603050405020304" pitchFamily="18" charset="0"/>
              </a:rPr>
              <a:t> popularnej. Poznań.</a:t>
            </a:r>
          </a:p>
          <a:p>
            <a:r>
              <a:rPr lang="pl-PL" dirty="0" err="1" smtClean="0">
                <a:latin typeface="Times New Roman" panose="02020603050405020304" pitchFamily="18" charset="0"/>
                <a:cs typeface="Times New Roman" panose="02020603050405020304" pitchFamily="18" charset="0"/>
              </a:rPr>
              <a:t>Tillmann</a:t>
            </a:r>
            <a:r>
              <a:rPr lang="pl-PL" dirty="0" smtClean="0">
                <a:latin typeface="Times New Roman" panose="02020603050405020304" pitchFamily="18" charset="0"/>
                <a:cs typeface="Times New Roman" panose="02020603050405020304" pitchFamily="18" charset="0"/>
              </a:rPr>
              <a:t> K.-J., 2005: Teorie socjalizacji. Społeczność, instytucja, upodmiotowienie. Przeł. G. B l u s z c z, B. M i r </a:t>
            </a:r>
            <a:r>
              <a:rPr lang="pl-PL" dirty="0" smtClean="0">
                <a:latin typeface="Times New Roman" panose="02020603050405020304" pitchFamily="18" charset="0"/>
                <a:cs typeface="Times New Roman" panose="02020603050405020304" pitchFamily="18" charset="0"/>
              </a:rPr>
              <a:t>a </a:t>
            </a:r>
            <a:r>
              <a:rPr lang="pl-PL" dirty="0" smtClean="0">
                <a:latin typeface="Times New Roman" panose="02020603050405020304" pitchFamily="18" charset="0"/>
                <a:cs typeface="Times New Roman" panose="02020603050405020304" pitchFamily="18" charset="0"/>
              </a:rPr>
              <a:t>c k i. Warszawa.</a:t>
            </a:r>
          </a:p>
          <a:p>
            <a:r>
              <a:rPr lang="pl-PL" dirty="0" err="1" smtClean="0">
                <a:latin typeface="Times New Roman" panose="02020603050405020304" pitchFamily="18" charset="0"/>
                <a:cs typeface="Times New Roman" panose="02020603050405020304" pitchFamily="18" charset="0"/>
              </a:rPr>
              <a:t>McQuail</a:t>
            </a:r>
            <a:r>
              <a:rPr lang="pl-PL" dirty="0" smtClean="0">
                <a:latin typeface="Times New Roman" panose="02020603050405020304" pitchFamily="18" charset="0"/>
                <a:cs typeface="Times New Roman" panose="02020603050405020304" pitchFamily="18" charset="0"/>
              </a:rPr>
              <a:t> D., </a:t>
            </a:r>
            <a:r>
              <a:rPr lang="pl-PL" dirty="0" err="1" smtClean="0">
                <a:latin typeface="Times New Roman" panose="02020603050405020304" pitchFamily="18" charset="0"/>
                <a:cs typeface="Times New Roman" panose="02020603050405020304" pitchFamily="18" charset="0"/>
              </a:rPr>
              <a:t>McQuail’s</a:t>
            </a:r>
            <a:r>
              <a:rPr lang="pl-PL" dirty="0" smtClean="0">
                <a:latin typeface="Times New Roman" panose="02020603050405020304" pitchFamily="18" charset="0"/>
                <a:cs typeface="Times New Roman" panose="02020603050405020304" pitchFamily="18" charset="0"/>
              </a:rPr>
              <a:t> Mass </a:t>
            </a:r>
            <a:r>
              <a:rPr lang="pl-PL" dirty="0" err="1" smtClean="0">
                <a:latin typeface="Times New Roman" panose="02020603050405020304" pitchFamily="18" charset="0"/>
                <a:cs typeface="Times New Roman" panose="02020603050405020304" pitchFamily="18" charset="0"/>
              </a:rPr>
              <a:t>Communication</a:t>
            </a:r>
            <a:r>
              <a:rPr lang="pl-PL" dirty="0">
                <a:latin typeface="Times New Roman" panose="02020603050405020304" pitchFamily="18" charset="0"/>
                <a:cs typeface="Times New Roman" panose="02020603050405020304" pitchFamily="18" charset="0"/>
              </a:rPr>
              <a:t> </a:t>
            </a:r>
            <a:r>
              <a:rPr lang="pl-PL" dirty="0" err="1" smtClean="0">
                <a:latin typeface="Times New Roman" panose="02020603050405020304" pitchFamily="18" charset="0"/>
                <a:cs typeface="Times New Roman" panose="02020603050405020304" pitchFamily="18" charset="0"/>
              </a:rPr>
              <a:t>Theory</a:t>
            </a:r>
            <a:r>
              <a:rPr lang="pl-PL" dirty="0" smtClean="0">
                <a:latin typeface="Times New Roman" panose="02020603050405020304" pitchFamily="18" charset="0"/>
                <a:cs typeface="Times New Roman" panose="02020603050405020304" pitchFamily="18" charset="0"/>
              </a:rPr>
              <a:t>, 2009 (pdf)</a:t>
            </a:r>
          </a:p>
          <a:p>
            <a:r>
              <a:rPr lang="pl-PL" dirty="0" smtClean="0">
                <a:latin typeface="Times New Roman" panose="02020603050405020304" pitchFamily="18" charset="0"/>
                <a:cs typeface="Times New Roman" panose="02020603050405020304" pitchFamily="18" charset="0"/>
              </a:rPr>
              <a:t>M e l o s i k Z., 1996b: Tożsamość, ciało i władza. Teksty kulturowe jako (</a:t>
            </a:r>
            <a:r>
              <a:rPr lang="pl-PL" dirty="0" err="1" smtClean="0">
                <a:latin typeface="Times New Roman" panose="02020603050405020304" pitchFamily="18" charset="0"/>
                <a:cs typeface="Times New Roman" panose="02020603050405020304" pitchFamily="18" charset="0"/>
              </a:rPr>
              <a:t>kon</a:t>
            </a:r>
            <a:r>
              <a:rPr lang="pl-PL" dirty="0" smtClean="0">
                <a:latin typeface="Times New Roman" panose="02020603050405020304" pitchFamily="18" charset="0"/>
                <a:cs typeface="Times New Roman" panose="02020603050405020304" pitchFamily="18" charset="0"/>
              </a:rPr>
              <a:t>)teksty pedagogiczne. Poznań—Toruń.</a:t>
            </a:r>
          </a:p>
          <a:p>
            <a:r>
              <a:rPr lang="pl-PL" dirty="0" smtClean="0">
                <a:latin typeface="Times New Roman" panose="02020603050405020304" pitchFamily="18" charset="0"/>
                <a:cs typeface="Times New Roman" panose="02020603050405020304" pitchFamily="18" charset="0"/>
              </a:rPr>
              <a:t>S t r i n a t i D., 1998: Wprowadzenie do kultury popularnej. Przeł. J.W. B u r s z t a. Poznań.</a:t>
            </a:r>
          </a:p>
          <a:p>
            <a:r>
              <a:rPr lang="pl-PL" dirty="0" smtClean="0">
                <a:latin typeface="Times New Roman" panose="02020603050405020304" pitchFamily="18" charset="0"/>
                <a:cs typeface="Times New Roman" panose="02020603050405020304" pitchFamily="18" charset="0"/>
              </a:rPr>
              <a:t>V a t </a:t>
            </a:r>
            <a:r>
              <a:rPr lang="pl-PL" dirty="0" err="1" smtClean="0">
                <a:latin typeface="Times New Roman" panose="02020603050405020304" pitchFamily="18" charset="0"/>
                <a:cs typeface="Times New Roman" panose="02020603050405020304" pitchFamily="18" charset="0"/>
              </a:rPr>
              <a:t>t</a:t>
            </a:r>
            <a:r>
              <a:rPr lang="pl-PL" dirty="0" smtClean="0">
                <a:latin typeface="Times New Roman" panose="02020603050405020304" pitchFamily="18" charset="0"/>
                <a:cs typeface="Times New Roman" panose="02020603050405020304" pitchFamily="18" charset="0"/>
              </a:rPr>
              <a:t> i m o G., 2004: Ponowoczesność: społeczeństwo przejrzyste? „Teraźniejszość — Człowiek — Edukacja”, nr 3 (27</a:t>
            </a:r>
            <a:r>
              <a:rPr lang="pl-PL" dirty="0" smtClean="0">
                <a:latin typeface="Times New Roman" panose="02020603050405020304" pitchFamily="18" charset="0"/>
                <a:cs typeface="Times New Roman" panose="02020603050405020304" pitchFamily="18" charset="0"/>
              </a:rPr>
              <a:t>).</a:t>
            </a:r>
          </a:p>
          <a:p>
            <a:r>
              <a:rPr lang="pl-PL" dirty="0" smtClean="0">
                <a:latin typeface="Times New Roman" panose="02020603050405020304" pitchFamily="18" charset="0"/>
                <a:cs typeface="Times New Roman" panose="02020603050405020304" pitchFamily="18" charset="0"/>
              </a:rPr>
              <a:t>UNICEF. „</a:t>
            </a: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MY MIND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STATE OF THE WORLD ’S CHILDREN </a:t>
            </a:r>
            <a:r>
              <a:rPr lang="en-US" dirty="0" smtClean="0">
                <a:latin typeface="Times New Roman" panose="02020603050405020304" pitchFamily="18" charset="0"/>
                <a:cs typeface="Times New Roman" panose="02020603050405020304" pitchFamily="18" charset="0"/>
              </a:rPr>
              <a:t>2021</a:t>
            </a:r>
            <a:r>
              <a:rPr lang="pl-PL"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Promoting</a:t>
            </a:r>
            <a:r>
              <a:rPr lang="en-US" dirty="0">
                <a:latin typeface="Times New Roman" panose="02020603050405020304" pitchFamily="18" charset="0"/>
                <a:cs typeface="Times New Roman" panose="02020603050405020304" pitchFamily="18" charset="0"/>
              </a:rPr>
              <a:t>, protecting and caring </a:t>
            </a: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children’s mental </a:t>
            </a:r>
            <a:r>
              <a:rPr lang="en-US" dirty="0" smtClean="0">
                <a:latin typeface="Times New Roman" panose="02020603050405020304" pitchFamily="18" charset="0"/>
                <a:cs typeface="Times New Roman" panose="02020603050405020304" pitchFamily="18" charset="0"/>
              </a:rPr>
              <a:t>health</a:t>
            </a:r>
            <a:r>
              <a:rPr lang="pl-PL" dirty="0" smtClean="0">
                <a:latin typeface="Times New Roman" panose="02020603050405020304" pitchFamily="18" charset="0"/>
                <a:cs typeface="Times New Roman" panose="02020603050405020304" pitchFamily="18" charset="0"/>
              </a:rPr>
              <a:t>. </a:t>
            </a:r>
            <a:endParaRPr lang="pl-PL" dirty="0" smtClean="0">
              <a:latin typeface="Times New Roman" panose="02020603050405020304" pitchFamily="18" charset="0"/>
              <a:cs typeface="Times New Roman" panose="02020603050405020304" pitchFamily="18" charset="0"/>
            </a:endParaRPr>
          </a:p>
          <a:p>
            <a:r>
              <a:rPr lang="pl-PL" dirty="0" smtClean="0">
                <a:latin typeface="Times New Roman" panose="02020603050405020304" pitchFamily="18" charset="0"/>
                <a:cs typeface="Times New Roman" panose="02020603050405020304" pitchFamily="18" charset="0"/>
              </a:rPr>
              <a:t>W n u k - L i p i ń s k i E., 2005: </a:t>
            </a:r>
            <a:r>
              <a:rPr lang="pl-PL" smtClean="0">
                <a:latin typeface="Times New Roman" panose="02020603050405020304" pitchFamily="18" charset="0"/>
                <a:cs typeface="Times New Roman" panose="02020603050405020304" pitchFamily="18" charset="0"/>
              </a:rPr>
              <a:t>Świat </a:t>
            </a:r>
            <a:r>
              <a:rPr lang="pl-PL" smtClean="0">
                <a:latin typeface="Times New Roman" panose="02020603050405020304" pitchFamily="18" charset="0"/>
                <a:cs typeface="Times New Roman" panose="02020603050405020304" pitchFamily="18" charset="0"/>
              </a:rPr>
              <a:t>między- epoki</a:t>
            </a:r>
            <a:r>
              <a:rPr lang="pl-PL" dirty="0" smtClean="0">
                <a:latin typeface="Times New Roman" panose="02020603050405020304" pitchFamily="18" charset="0"/>
                <a:cs typeface="Times New Roman" panose="02020603050405020304" pitchFamily="18" charset="0"/>
              </a:rPr>
              <a:t>. Globalizacja, demokracja, państwo narodowe. Kraków.</a:t>
            </a:r>
            <a:endParaRPr lang="pl-PL" dirty="0">
              <a:latin typeface="Times New Roman" panose="02020603050405020304" pitchFamily="18" charset="0"/>
              <a:cs typeface="Times New Roman" panose="02020603050405020304" pitchFamily="18" charset="0"/>
            </a:endParaRPr>
          </a:p>
        </p:txBody>
      </p:sp>
      <p:sp>
        <p:nvSpPr>
          <p:cNvPr id="4" name="Symbol zastępczy numeru slajdu 3"/>
          <p:cNvSpPr>
            <a:spLocks noGrp="1"/>
          </p:cNvSpPr>
          <p:nvPr>
            <p:ph type="sldNum" sz="quarter" idx="12"/>
          </p:nvPr>
        </p:nvSpPr>
        <p:spPr/>
        <p:txBody>
          <a:bodyPr/>
          <a:lstStyle/>
          <a:p>
            <a:fld id="{F9093ECB-5434-4C8D-BBB6-880207C6AF19}" type="slidenum">
              <a:rPr lang="pl-PL" smtClean="0"/>
              <a:t>25</a:t>
            </a:fld>
            <a:endParaRPr lang="pl-PL"/>
          </a:p>
        </p:txBody>
      </p:sp>
    </p:spTree>
    <p:extLst>
      <p:ext uri="{BB962C8B-B14F-4D97-AF65-F5344CB8AC3E}">
        <p14:creationId xmlns:p14="http://schemas.microsoft.com/office/powerpoint/2010/main" val="28607071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a:t>
            </a:r>
            <a:r>
              <a:rPr lang="pl-PL" dirty="0" smtClean="0"/>
              <a:t>kładniki światopoglądu</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poglądy dotyczące powstania świata i człowieka, </a:t>
            </a:r>
          </a:p>
          <a:p>
            <a:r>
              <a:rPr lang="pl-PL" dirty="0" smtClean="0"/>
              <a:t>poglądy dotyczące sił rządzących światem, </a:t>
            </a:r>
          </a:p>
          <a:p>
            <a:r>
              <a:rPr lang="pl-PL" dirty="0" smtClean="0"/>
              <a:t>poglądy dotyczące tego, czy świat jest dobrze urządzony i sprawiedliwy, </a:t>
            </a:r>
          </a:p>
          <a:p>
            <a:r>
              <a:rPr lang="pl-PL" dirty="0" smtClean="0"/>
              <a:t>poglądy na temat człowieka — czy człowiek jest racjonalny, uczciwy itd., </a:t>
            </a:r>
          </a:p>
          <a:p>
            <a:r>
              <a:rPr lang="pl-PL" dirty="0" smtClean="0"/>
              <a:t>poglądy na temat roli jednostki w historii oraz prymatu interesów jednostki versus zbiorowości. </a:t>
            </a:r>
          </a:p>
          <a:p>
            <a:pPr marL="0" indent="0">
              <a:buNone/>
            </a:pPr>
            <a:r>
              <a:rPr lang="pl-PL" dirty="0" smtClean="0"/>
              <a:t>Zdaniem Jana Cieciucha, na przekonania światopoglądowe składają się przekonania ontologiczne (np. istnienie świata nadprzyrodzonego czy wolnej woli), epistemologiczne (problem prawdy), aksjologiczne (np. pochodzenie wyznawanych wartości, natura ludzka), socjologiczne (np. ocena demokracji i przyszłości świata), teologiczne (istnienie Boga, pochodzenie człowieka, życie po śmierci) (C i e c i u c h, 2007: 95—98).</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3</a:t>
            </a:fld>
            <a:endParaRPr lang="pl-PL"/>
          </a:p>
        </p:txBody>
      </p:sp>
    </p:spTree>
    <p:extLst>
      <p:ext uri="{BB962C8B-B14F-4D97-AF65-F5344CB8AC3E}">
        <p14:creationId xmlns:p14="http://schemas.microsoft.com/office/powerpoint/2010/main" val="1078833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Światopogląd a młodzież</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T. B i e r n a t (2006). W toku analiz wskazał on na istnienie polaryzacji światopoglądowej młodych ludzi, która „jest wynikiem zderzania się dwóch różnych aksjologicznych uniwersów obecnych w polskiej rzeczywistości: </a:t>
            </a:r>
            <a:r>
              <a:rPr lang="pl-PL" dirty="0" smtClean="0">
                <a:solidFill>
                  <a:srgbClr val="FF0000"/>
                </a:solidFill>
              </a:rPr>
              <a:t>konserwatywnego</a:t>
            </a:r>
            <a:r>
              <a:rPr lang="pl-PL" dirty="0" smtClean="0"/>
              <a:t>, związanego z tradycją i religią, oraz </a:t>
            </a:r>
            <a:r>
              <a:rPr lang="pl-PL" dirty="0" smtClean="0">
                <a:solidFill>
                  <a:srgbClr val="FF0000"/>
                </a:solidFill>
              </a:rPr>
              <a:t>liberalnego</a:t>
            </a:r>
            <a:r>
              <a:rPr lang="pl-PL" dirty="0" smtClean="0"/>
              <a:t>, będącego wyrazem wolności i indywidualności jednostki. </a:t>
            </a:r>
          </a:p>
          <a:p>
            <a:r>
              <a:rPr lang="pl-PL" dirty="0" smtClean="0"/>
              <a:t>Mają one różne pochodzenie, posługują się odmiennymi dyskursami oraz opierają się na innych instytucjach socjalizacji. </a:t>
            </a:r>
          </a:p>
          <a:p>
            <a:r>
              <a:rPr lang="pl-PL" dirty="0" smtClean="0"/>
              <a:t>Uniwersa te konstytuują spójne i kompletne obrazy świata — światopoglądy, które pełnią funkcje orientacyjne, dostarczają znaczeń i sensów potrzebnych człowiekowi do oswojenia otaczającego świata oraz określania własnego w nim miejsca</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4</a:t>
            </a:fld>
            <a:endParaRPr lang="pl-PL"/>
          </a:p>
        </p:txBody>
      </p:sp>
    </p:spTree>
    <p:extLst>
      <p:ext uri="{BB962C8B-B14F-4D97-AF65-F5344CB8AC3E}">
        <p14:creationId xmlns:p14="http://schemas.microsoft.com/office/powerpoint/2010/main" val="22366011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lnSpcReduction="10000"/>
          </a:bodyPr>
          <a:lstStyle/>
          <a:p>
            <a:pPr marL="0" indent="0">
              <a:buNone/>
            </a:pPr>
            <a:r>
              <a:rPr lang="pl-PL" dirty="0" smtClean="0"/>
              <a:t>„Całość, a </a:t>
            </a:r>
            <a:r>
              <a:rPr lang="pl-PL" dirty="0" err="1" smtClean="0"/>
              <a:t>tem</a:t>
            </a:r>
            <a:r>
              <a:rPr lang="pl-PL" dirty="0" smtClean="0"/>
              <a:t> bardziej pełnia świata, nie może stać się nigdy w </a:t>
            </a:r>
            <a:r>
              <a:rPr lang="pl-PL" dirty="0" err="1" smtClean="0"/>
              <a:t>całem</a:t>
            </a:r>
            <a:r>
              <a:rPr lang="pl-PL" dirty="0" smtClean="0"/>
              <a:t> tego słowa znaczeniu przedmiotem doświadczenia. I dlatego właśnie światopogląd nigdy nie jest tylko poznaniem świata, czystym jego obrazem, ale zawsze jest jego oceną  oraz wykryciem jego sensu i urzeczywistniających się w nim wartości (…) światopogląd jest „ugruntowany społecznie ”</a:t>
            </a:r>
          </a:p>
          <a:p>
            <a:pPr marL="0" indent="0">
              <a:buNone/>
            </a:pPr>
            <a:r>
              <a:rPr lang="pl-PL" dirty="0" smtClean="0"/>
              <a:t>(H e s </a:t>
            </a:r>
            <a:r>
              <a:rPr lang="pl-PL" dirty="0" err="1" smtClean="0"/>
              <a:t>s</a:t>
            </a:r>
            <a:r>
              <a:rPr lang="pl-PL" dirty="0" smtClean="0"/>
              <a:t> e n, 1933—1934: 14). </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5</a:t>
            </a:fld>
            <a:endParaRPr lang="pl-PL"/>
          </a:p>
        </p:txBody>
      </p:sp>
    </p:spTree>
    <p:extLst>
      <p:ext uri="{BB962C8B-B14F-4D97-AF65-F5344CB8AC3E}">
        <p14:creationId xmlns:p14="http://schemas.microsoft.com/office/powerpoint/2010/main" val="2583049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marL="0" indent="0" algn="ctr">
              <a:buNone/>
            </a:pPr>
            <a:r>
              <a:rPr lang="pl-PL" dirty="0" smtClean="0">
                <a:solidFill>
                  <a:srgbClr val="FF0000"/>
                </a:solidFill>
              </a:rPr>
              <a:t>Czy zatem można wysnuć wniosek że zmieniamy nasz światopogląd (a zatem nasze interpretacje oraz reinterpretacje własnej biografii) wraz z przemieszczaniem się z jednej sfery społecznej do innej?</a:t>
            </a:r>
            <a:endParaRPr lang="pl-PL" dirty="0">
              <a:solidFill>
                <a:srgbClr val="FF0000"/>
              </a:solidFill>
            </a:endParaRPr>
          </a:p>
        </p:txBody>
      </p:sp>
      <p:sp>
        <p:nvSpPr>
          <p:cNvPr id="4" name="Symbol zastępczy numeru slajdu 3"/>
          <p:cNvSpPr>
            <a:spLocks noGrp="1"/>
          </p:cNvSpPr>
          <p:nvPr>
            <p:ph type="sldNum" sz="quarter" idx="12"/>
          </p:nvPr>
        </p:nvSpPr>
        <p:spPr/>
        <p:txBody>
          <a:bodyPr/>
          <a:lstStyle/>
          <a:p>
            <a:fld id="{F9093ECB-5434-4C8D-BBB6-880207C6AF19}" type="slidenum">
              <a:rPr lang="pl-PL" smtClean="0"/>
              <a:t>6</a:t>
            </a:fld>
            <a:endParaRPr lang="pl-PL"/>
          </a:p>
        </p:txBody>
      </p:sp>
    </p:spTree>
    <p:extLst>
      <p:ext uri="{BB962C8B-B14F-4D97-AF65-F5344CB8AC3E}">
        <p14:creationId xmlns:p14="http://schemas.microsoft.com/office/powerpoint/2010/main" val="3474090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Psychologiczna koncepcja światopoglądu</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Poznawczy charakter światopoglądu eksponują również teorie psychologiczne, między innymi T. Tomaszewski traktuje światopogląd jako system wewnętrznej reprezentacji rzeczywistości człowieka. </a:t>
            </a:r>
          </a:p>
          <a:p>
            <a:r>
              <a:rPr lang="pl-PL" dirty="0" smtClean="0"/>
              <a:t>System ten może być złożony z różnych elementów, takich jak wiedza, opinie, poglądy, wierzenia, stereotypy, przesądy. Światopogląd jest więc w dużym stopniu uzależniony od informacji, które docierają do człowieka, i od sposobu, w jaki on je odbiera (język, styl myślenia, wykształcenie, praca zawodowa). </a:t>
            </a:r>
          </a:p>
          <a:p>
            <a:r>
              <a:rPr lang="pl-PL" dirty="0" smtClean="0"/>
              <a:t>Światopogląd dla psychologów ma jednak również aspekt orientacyjny i motywacyjny, a te pozostają już w bezpośrednim związku ze sferą aksjologiczną.</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7</a:t>
            </a:fld>
            <a:endParaRPr lang="pl-PL"/>
          </a:p>
        </p:txBody>
      </p:sp>
    </p:spTree>
    <p:extLst>
      <p:ext uri="{BB962C8B-B14F-4D97-AF65-F5344CB8AC3E}">
        <p14:creationId xmlns:p14="http://schemas.microsoft.com/office/powerpoint/2010/main" val="464206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r>
            <a:br>
              <a:rPr lang="pl-PL" dirty="0" smtClean="0"/>
            </a:br>
            <a:r>
              <a:rPr lang="pl-PL" dirty="0" smtClean="0"/>
              <a:t>Tożsamość jako integralny składnik światopoglądu</a:t>
            </a:r>
            <a:br>
              <a:rPr lang="pl-PL" dirty="0" smtClean="0"/>
            </a:br>
            <a:endParaRPr lang="pl-PL" dirty="0"/>
          </a:p>
        </p:txBody>
      </p:sp>
      <p:sp>
        <p:nvSpPr>
          <p:cNvPr id="3" name="Symbol zastępczy zawartości 2"/>
          <p:cNvSpPr>
            <a:spLocks noGrp="1"/>
          </p:cNvSpPr>
          <p:nvPr>
            <p:ph idx="1"/>
          </p:nvPr>
        </p:nvSpPr>
        <p:spPr/>
        <p:txBody>
          <a:bodyPr>
            <a:normAutofit fontScale="85000" lnSpcReduction="20000"/>
          </a:bodyPr>
          <a:lstStyle/>
          <a:p>
            <a:r>
              <a:rPr lang="pl-PL" dirty="0"/>
              <a:t>O</a:t>
            </a:r>
            <a:r>
              <a:rPr lang="pl-PL" dirty="0" smtClean="0"/>
              <a:t>braz świata jako element światopoglądu, którego istotnym składnikiem jest obraz siebie samego „zanurzonego” w świecie, „wrzuconego” w świat, pozwala na włączenie problematyki tożsamości w zakres rozważań o światopoglądzie. </a:t>
            </a:r>
          </a:p>
          <a:p>
            <a:r>
              <a:rPr lang="pl-PL" dirty="0" smtClean="0"/>
              <a:t>Trzeba jednakże zauważyć, że tożsamość to nie tylko obraz siebie samego-w-świecie, ale również zasób podzielanych znaczeń i zindywidualizowany system wartości, który sprawia, że rozróżniamy postrzegane z punktu widzenia własnego „ja” działania istotne i nieistotne, obowiązki i prawa, czyny prawe i niegodziwe (W n u k - L i p i ń s k i, 2005: 213).</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8</a:t>
            </a:fld>
            <a:endParaRPr lang="pl-PL"/>
          </a:p>
        </p:txBody>
      </p:sp>
    </p:spTree>
    <p:extLst>
      <p:ext uri="{BB962C8B-B14F-4D97-AF65-F5344CB8AC3E}">
        <p14:creationId xmlns:p14="http://schemas.microsoft.com/office/powerpoint/2010/main" val="40341760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Światopogląd a tożsamość </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Światopogląd sprowadza się do atrakcyjnej dla jednostki ideologii, z której tka ona własną tożsamość, światopogląd</a:t>
            </a:r>
            <a:r>
              <a:rPr lang="pl-PL" dirty="0"/>
              <a:t> </a:t>
            </a:r>
            <a:r>
              <a:rPr lang="pl-PL" dirty="0" smtClean="0"/>
              <a:t>warunkuje tożsamość. </a:t>
            </a:r>
          </a:p>
          <a:p>
            <a:r>
              <a:rPr lang="pl-PL" dirty="0" smtClean="0"/>
              <a:t>Światopogląd jest terminem zawsze szerszym od pojęcia tożsamości.</a:t>
            </a:r>
          </a:p>
          <a:p>
            <a:r>
              <a:rPr lang="pl-PL" dirty="0" smtClean="0"/>
              <a:t>Tożsamość możemy rozumieć jako system jednostkowych identyfikacji, podzielanych przez jednostkę wraz z innymi członkami określonej społeczności, ale możemy także ujmować tożsamość w sposób bardzo zindywidualizowany, jako „swoiste właściwości ciała i umysłu: wygląd, uroda, dziedziczony i unikalny kod genetyczny, osobowość będąca zapisem niepowtarzalnych doświadczeń życiowych, wiedza, jaką posiadamy, nasze poglądy, przekonania, wartości, jakie wyznajemy, to w co wierzymy, to czego się boimy i czym się cieszymy, kogo kochamy, a kogo nienawidzimy itp.” (S z t o m p k a, 2002: 181).</a:t>
            </a:r>
            <a:endParaRPr lang="pl-PL" dirty="0"/>
          </a:p>
        </p:txBody>
      </p:sp>
      <p:sp>
        <p:nvSpPr>
          <p:cNvPr id="4" name="Symbol zastępczy numeru slajdu 3"/>
          <p:cNvSpPr>
            <a:spLocks noGrp="1"/>
          </p:cNvSpPr>
          <p:nvPr>
            <p:ph type="sldNum" sz="quarter" idx="12"/>
          </p:nvPr>
        </p:nvSpPr>
        <p:spPr/>
        <p:txBody>
          <a:bodyPr/>
          <a:lstStyle/>
          <a:p>
            <a:fld id="{F9093ECB-5434-4C8D-BBB6-880207C6AF19}" type="slidenum">
              <a:rPr lang="pl-PL" smtClean="0"/>
              <a:t>9</a:t>
            </a:fld>
            <a:endParaRPr lang="pl-PL"/>
          </a:p>
        </p:txBody>
      </p:sp>
    </p:spTree>
    <p:extLst>
      <p:ext uri="{BB962C8B-B14F-4D97-AF65-F5344CB8AC3E}">
        <p14:creationId xmlns:p14="http://schemas.microsoft.com/office/powerpoint/2010/main" val="2832621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2490</Words>
  <Application>Microsoft Office PowerPoint</Application>
  <PresentationFormat>Pokaz na ekranie (4:3)</PresentationFormat>
  <Paragraphs>140</Paragraphs>
  <Slides>25</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25</vt:i4>
      </vt:variant>
    </vt:vector>
  </HeadingPairs>
  <TitlesOfParts>
    <vt:vector size="29" baseType="lpstr">
      <vt:lpstr>Arial</vt:lpstr>
      <vt:lpstr>Calibri</vt:lpstr>
      <vt:lpstr>Times New Roman</vt:lpstr>
      <vt:lpstr>Motyw pakietu Office</vt:lpstr>
      <vt:lpstr>Kultura współczesna a tożsamość młodzieży</vt:lpstr>
      <vt:lpstr>Światopogląd</vt:lpstr>
      <vt:lpstr>Składniki światopoglądu</vt:lpstr>
      <vt:lpstr>Światopogląd a młodzież</vt:lpstr>
      <vt:lpstr>Prezentacja programu PowerPoint</vt:lpstr>
      <vt:lpstr>Prezentacja programu PowerPoint</vt:lpstr>
      <vt:lpstr>Psychologiczna koncepcja światopoglądu</vt:lpstr>
      <vt:lpstr> Tożsamość jako integralny składnik światopoglądu </vt:lpstr>
      <vt:lpstr>Światopogląd a tożsamość </vt:lpstr>
      <vt:lpstr>Prezentacja programu PowerPoint</vt:lpstr>
      <vt:lpstr>Człowiek „estetyczny” versus „etyczny” co o tym mówi S. Kierkegaard, „Albo-albo”</vt:lpstr>
      <vt:lpstr>Prezentacja programu PowerPoint</vt:lpstr>
      <vt:lpstr> Światopogląd wyrażający się poprzez ludzkie ciało</vt:lpstr>
      <vt:lpstr>Dyskurs medialny. Dyktat medialny</vt:lpstr>
      <vt:lpstr>Prezentacja programu PowerPoint</vt:lpstr>
      <vt:lpstr>Zasada „medium is a message” </vt:lpstr>
      <vt:lpstr>Kultura masowa (popularna)</vt:lpstr>
      <vt:lpstr>Kultura masowa. Za i przeciw</vt:lpstr>
      <vt:lpstr>Prezentacja programu PowerPoint</vt:lpstr>
      <vt:lpstr>Prezentacja programu PowerPoint</vt:lpstr>
      <vt:lpstr>ZA</vt:lpstr>
      <vt:lpstr>ZA</vt:lpstr>
      <vt:lpstr>Co daje kultura masowa zdaniem jej zwolenników?</vt:lpstr>
      <vt:lpstr>Prezentacja programu PowerPoint</vt:lpstr>
      <vt:lpstr>Literatura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Renata</dc:creator>
  <cp:lastModifiedBy>Renata Nowakowska-Siuta</cp:lastModifiedBy>
  <cp:revision>12</cp:revision>
  <dcterms:created xsi:type="dcterms:W3CDTF">2020-12-05T15:23:47Z</dcterms:created>
  <dcterms:modified xsi:type="dcterms:W3CDTF">2023-05-26T16:35:11Z</dcterms:modified>
</cp:coreProperties>
</file>